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5" r:id="rId2"/>
    <p:sldId id="256" r:id="rId3"/>
    <p:sldId id="291" r:id="rId4"/>
    <p:sldId id="292" r:id="rId5"/>
    <p:sldId id="257" r:id="rId6"/>
    <p:sldId id="286" r:id="rId7"/>
    <p:sldId id="290" r:id="rId8"/>
    <p:sldId id="287" r:id="rId9"/>
    <p:sldId id="288" r:id="rId10"/>
    <p:sldId id="261" r:id="rId11"/>
    <p:sldId id="289" r:id="rId12"/>
    <p:sldId id="258" r:id="rId13"/>
    <p:sldId id="260" r:id="rId14"/>
    <p:sldId id="279" r:id="rId15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52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255B31-32CA-488C-9FED-8FA43141D331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BE7541-5A9A-4AEB-83F5-1B1FF138F3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F98895-CA19-43EB-AAA2-9F83A84E95DF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3A94D-AFFF-47C2-9103-96805F4A6B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706C57-A8F8-49F3-A1A9-1D26FA4A4B84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02101F-24A4-426E-ABEB-E26FBB865B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EC0139-0FB2-4DE1-8FE0-317B9AE23D61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C788D-3A22-4460-8D98-75678C43BB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FAE0EF-70B9-491A-A19A-C58D57A10B29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D7DC08-3CFD-4677-9E59-7BCD78AFDE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778AE2-E0CF-4CB2-99B1-674D4CFD934B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580A4C-C2A5-4003-A9B5-45585FFDEE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BD8ADD-D4EA-43AF-85DE-6BDDDBB06452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CDB74-8754-4D19-90D3-66492FB28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C09A2E-A811-4E96-894F-688237709FB8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AF6F72-2EF8-4F99-84D0-EFBD8FCBF3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3F4C82-6B28-4F41-8489-29604ED654F8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CC68F-68A2-48BA-B2F8-FC876DB1D6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76B8D-1026-484D-9054-F2B6AB924098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EEDB0A-BE82-4F43-B1F4-3C70B16DB4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2B04D7-00A0-40E2-81F6-C67690517022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919E5C-621E-4D07-AC39-2A5FC3F1D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70776C-427B-4D31-8EC2-024A12204BCB}" type="datetimeFigureOut">
              <a:rPr lang="en-US" smtClean="0"/>
              <a:pPr>
                <a:defRPr/>
              </a:pPr>
              <a:t>8/4/2011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CDFBC7-4E4D-44E3-9BC4-ACF60A3723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lakeviewacademy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hyperlink" Target="http://www.moodle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hyperlink" Target="http://moodle.org/login/index.php" TargetMode="External"/><Relationship Id="rId4" Type="http://schemas.openxmlformats.org/officeDocument/2006/relationships/hyperlink" Target="http://lakeviewacademy.wikispaces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hyperlink" Target="http://www.allwords.com/word-moodle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org/about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allpaper-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590800" y="3810000"/>
            <a:ext cx="6172200" cy="1077218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Enables more communication and collaboration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1524000"/>
            <a:ext cx="5638800" cy="1077218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Enables a paperless classroom (or less paper, anyway!)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04800" y="1524000"/>
            <a:ext cx="1371600" cy="914400"/>
          </a:xfrm>
          <a:prstGeom prst="rightArrow">
            <a:avLst/>
          </a:prstGeom>
          <a:solidFill>
            <a:srgbClr val="AD5207"/>
          </a:solidFill>
          <a:ln>
            <a:solidFill>
              <a:srgbClr val="AD52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9435518">
            <a:off x="1280614" y="5013176"/>
            <a:ext cx="1371600" cy="914400"/>
          </a:xfrm>
          <a:prstGeom prst="rightArrow">
            <a:avLst/>
          </a:prstGeom>
          <a:solidFill>
            <a:srgbClr val="AD5207"/>
          </a:solidFill>
          <a:ln>
            <a:solidFill>
              <a:srgbClr val="AD52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5000" y="-533400"/>
            <a:ext cx="13716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0" dirty="0" smtClean="0">
                <a:latin typeface="+mn-lt"/>
              </a:rPr>
              <a:t>?</a:t>
            </a:r>
            <a:endParaRPr lang="en-US" sz="500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 rot="20876782">
            <a:off x="1247782" y="2611251"/>
            <a:ext cx="5450045" cy="1379635"/>
          </a:xfrm>
          <a:noFill/>
          <a:ln w="82550" cmpd="sng">
            <a:noFill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Where is it?</a:t>
            </a:r>
            <a:br>
              <a:rPr lang="en-US" sz="8000" dirty="0" smtClean="0"/>
            </a:br>
            <a:r>
              <a:rPr lang="en-US" sz="8000" dirty="0" smtClean="0"/>
              <a:t>(at Lakeview)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600201"/>
            <a:ext cx="8229600" cy="990600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 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762000" y="1447800"/>
            <a:ext cx="7588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>
                <a:hlinkClick r:id="rId3"/>
              </a:rPr>
              <a:t>http://moodle.lakeviewacademy.com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1676400" y="3992940"/>
            <a:ext cx="5715000" cy="156966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n-lt"/>
              </a:rPr>
              <a:t>or go to the Lakeview website, and under Middle School or Upper School</a:t>
            </a:r>
            <a:endParaRPr lang="en-US" sz="32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2438400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+mn-lt"/>
              </a:rPr>
              <a:t>or</a:t>
            </a:r>
            <a:endParaRPr lang="en-US" sz="8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 do we set up </a:t>
            </a:r>
            <a:r>
              <a:rPr lang="en-US" dirty="0" err="1" smtClean="0"/>
              <a:t>Moodle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Download Moodle free from </a:t>
            </a:r>
            <a:r>
              <a:rPr lang="en-US" smtClean="0">
                <a:hlinkClick r:id="rId4"/>
              </a:rPr>
              <a:t>http://www.moodle.org</a:t>
            </a:r>
            <a:r>
              <a:rPr lang="en-US" smtClean="0"/>
              <a:t>.</a:t>
            </a:r>
          </a:p>
          <a:p>
            <a:pPr eaLnBrk="1" hangingPunct="1"/>
            <a:r>
              <a:rPr lang="en-US" smtClean="0"/>
              <a:t>You can install Moodle on an individual computer or on a server.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Resources</a:t>
            </a:r>
            <a:endParaRPr lang="en-US" b="1" dirty="0"/>
          </a:p>
        </p:txBody>
      </p:sp>
      <p:sp>
        <p:nvSpPr>
          <p:cNvPr id="26627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981200"/>
            <a:ext cx="7620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Lakeview Wiki</a:t>
            </a:r>
          </a:p>
          <a:p>
            <a:r>
              <a:rPr lang="en-US" sz="2400" b="1" dirty="0">
                <a:latin typeface="Calibri" pitchFamily="34" charset="0"/>
                <a:hlinkClick r:id="rId4"/>
              </a:rPr>
              <a:t>http://</a:t>
            </a:r>
            <a:r>
              <a:rPr lang="en-US" sz="2400" b="1" dirty="0" smtClean="0">
                <a:latin typeface="Calibri" pitchFamily="34" charset="0"/>
                <a:hlinkClick r:id="rId4"/>
              </a:rPr>
              <a:t>lakeviewacademy.wikispaces.org</a:t>
            </a:r>
            <a:endParaRPr lang="en-US" sz="2400" b="1" dirty="0" smtClean="0">
              <a:latin typeface="Calibri" pitchFamily="34" charset="0"/>
            </a:endParaRPr>
          </a:p>
          <a:p>
            <a:endParaRPr lang="en-US" sz="2400" b="1" dirty="0" smtClean="0">
              <a:latin typeface="Calibri" pitchFamily="34" charset="0"/>
            </a:endParaRPr>
          </a:p>
          <a:p>
            <a:r>
              <a:rPr lang="en-US" sz="2400" dirty="0" smtClean="0"/>
              <a:t>Free </a:t>
            </a:r>
            <a:r>
              <a:rPr lang="en-US" sz="2400" dirty="0" err="1" smtClean="0"/>
              <a:t>Moodle</a:t>
            </a:r>
            <a:r>
              <a:rPr lang="en-US" sz="2400" dirty="0" smtClean="0"/>
              <a:t> Support: </a:t>
            </a:r>
            <a:r>
              <a:rPr lang="en-US" sz="2400" dirty="0" smtClean="0">
                <a:hlinkClick r:id="rId5"/>
              </a:rPr>
              <a:t>http://moodle.org/login/index.php</a:t>
            </a:r>
            <a:endParaRPr lang="en-US" sz="2400" dirty="0" smtClean="0"/>
          </a:p>
          <a:p>
            <a:r>
              <a:rPr lang="en-US" sz="2400" dirty="0" smtClean="0"/>
              <a:t> 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 </a:t>
            </a:r>
            <a:endParaRPr lang="en-US" sz="2400" b="1" dirty="0">
              <a:latin typeface="Calibri" pitchFamily="34" charset="0"/>
            </a:endParaRPr>
          </a:p>
          <a:p>
            <a:endParaRPr lang="en-US" sz="2400" b="1" dirty="0">
              <a:latin typeface="Calibri" pitchFamily="34" charset="0"/>
            </a:endParaRPr>
          </a:p>
          <a:p>
            <a:endParaRPr lang="en-US" sz="2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09600" y="2819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Summer Institute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295400" y="3886200"/>
            <a:ext cx="6400800" cy="1752600"/>
          </a:xfrm>
        </p:spPr>
        <p:txBody>
          <a:bodyPr/>
          <a:lstStyle/>
          <a:p>
            <a:pPr marR="0" eaLnBrk="1" hangingPunct="1"/>
            <a:r>
              <a:rPr lang="en-US" dirty="0" smtClean="0">
                <a:solidFill>
                  <a:schemeClr val="tx1"/>
                </a:solidFill>
              </a:rPr>
              <a:t>August 2011</a:t>
            </a:r>
          </a:p>
          <a:p>
            <a:pPr marR="0" eaLnBrk="1" hangingPunct="1"/>
            <a:r>
              <a:rPr lang="en-US" dirty="0" smtClean="0">
                <a:solidFill>
                  <a:schemeClr val="tx1"/>
                </a:solidFill>
              </a:rPr>
              <a:t>Lakeview Academy</a:t>
            </a:r>
          </a:p>
        </p:txBody>
      </p:sp>
      <p:pic>
        <p:nvPicPr>
          <p:cNvPr id="6" name="Picture 5" descr="logo-4045x1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1371600"/>
            <a:ext cx="5715000" cy="1412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19200" y="533400"/>
            <a:ext cx="1905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odular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1143000" cy="1446550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M</a:t>
            </a:r>
            <a:endParaRPr lang="en-US" sz="88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47800" y="1388983"/>
            <a:ext cx="838200" cy="1354217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o</a:t>
            </a:r>
            <a:endParaRPr lang="en-US" sz="8800" b="1" dirty="0">
              <a:latin typeface="+mn-lt"/>
            </a:endParaRPr>
          </a:p>
        </p:txBody>
      </p:sp>
      <p:sp>
        <p:nvSpPr>
          <p:cNvPr id="12" name="Titl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905000" y="1600200"/>
            <a:ext cx="190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bject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3124200" y="2667000"/>
            <a:ext cx="190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riented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038600" y="3733800"/>
            <a:ext cx="190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 err="1" smtClean="0">
                <a:latin typeface="+mj-lt"/>
                <a:ea typeface="+mj-ea"/>
                <a:cs typeface="+mj-cs"/>
              </a:rPr>
              <a:t>ynamic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2200" y="2514600"/>
            <a:ext cx="838200" cy="1354217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o</a:t>
            </a:r>
            <a:endParaRPr lang="en-US" sz="8800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6600" y="3581400"/>
            <a:ext cx="838200" cy="1354217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d</a:t>
            </a:r>
            <a:endParaRPr lang="en-US" sz="8800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05400" y="5503783"/>
            <a:ext cx="838200" cy="1354217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e</a:t>
            </a:r>
            <a:endParaRPr lang="en-US" sz="88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91000" y="4648200"/>
            <a:ext cx="838200" cy="1354217"/>
          </a:xfrm>
          <a:prstGeom prst="rect">
            <a:avLst/>
          </a:prstGeom>
          <a:solidFill>
            <a:schemeClr val="bg1"/>
          </a:solidFill>
          <a:ln w="50800">
            <a:solidFill>
              <a:srgbClr val="AD5207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sz="8800" b="1" dirty="0" smtClean="0">
                <a:latin typeface="+mn-lt"/>
              </a:rPr>
              <a:t>l</a:t>
            </a:r>
            <a:endParaRPr lang="en-US" sz="8800" b="1" dirty="0">
              <a:latin typeface="+mn-lt"/>
            </a:endParaRPr>
          </a:p>
        </p:txBody>
      </p:sp>
      <p:sp>
        <p:nvSpPr>
          <p:cNvPr id="22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91200" y="57150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err="1" smtClean="0">
                <a:latin typeface="+mj-lt"/>
                <a:ea typeface="+mj-ea"/>
                <a:cs typeface="+mj-cs"/>
              </a:rPr>
              <a:t>nvironment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1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4953000" y="4648200"/>
            <a:ext cx="190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earning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09600" y="762000"/>
            <a:ext cx="77724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err="1" smtClean="0"/>
              <a:t>Moodle</a:t>
            </a:r>
            <a:endParaRPr lang="en-US" sz="8800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762000" y="2590800"/>
            <a:ext cx="7772400" cy="17526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“An </a:t>
            </a:r>
            <a:r>
              <a:rPr lang="en-US" sz="4400" dirty="0" smtClean="0">
                <a:solidFill>
                  <a:schemeClr val="bg1"/>
                </a:solidFill>
              </a:rPr>
              <a:t>enjoyable tinkering that may lead to insight and creativity</a:t>
            </a:r>
            <a:r>
              <a:rPr lang="en-US" sz="4400" dirty="0" smtClean="0">
                <a:solidFill>
                  <a:schemeClr val="bg1"/>
                </a:solidFill>
              </a:rPr>
              <a:t>.”</a:t>
            </a:r>
          </a:p>
          <a:p>
            <a:endParaRPr lang="en-US" sz="4400" dirty="0" smtClean="0">
              <a:solidFill>
                <a:schemeClr val="bg1"/>
              </a:solidFill>
            </a:endParaRPr>
          </a:p>
          <a:p>
            <a:pPr marR="0" eaLnBrk="1" hangingPunct="1"/>
            <a:endParaRPr lang="en-US" sz="4400" dirty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1200" y="6019800"/>
            <a:ext cx="272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http://www.allwords.com</a:t>
            </a:r>
            <a:r>
              <a:rPr lang="en-US" dirty="0" smtClean="0">
                <a:hlinkClick r:id="rId4"/>
              </a:rPr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3"/>
          </p:cNvPr>
          <p:cNvSpPr txBox="1"/>
          <p:nvPr/>
        </p:nvSpPr>
        <p:spPr>
          <a:xfrm>
            <a:off x="5715000" y="-533400"/>
            <a:ext cx="13716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0" dirty="0" smtClean="0">
                <a:latin typeface="+mn-lt"/>
              </a:rPr>
              <a:t>?</a:t>
            </a:r>
            <a:endParaRPr lang="en-US" sz="500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 rot="20876782">
            <a:off x="1247782" y="2611251"/>
            <a:ext cx="5450045" cy="1379635"/>
          </a:xfrm>
          <a:noFill/>
          <a:ln w="82550" cmpd="sng">
            <a:noFill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What’s it </a:t>
            </a:r>
            <a:br>
              <a:rPr lang="en-US" sz="8000" dirty="0" smtClean="0"/>
            </a:br>
            <a:r>
              <a:rPr lang="en-US" sz="8000" dirty="0" smtClean="0"/>
              <a:t>all about?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5175456" cy="58477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 course management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0" y="2362200"/>
            <a:ext cx="6401945" cy="58477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An online headquarters for your class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535740"/>
            <a:ext cx="7543800" cy="156966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 flexible system which enables you to use a multitude of technological tools to enhance student learning</a:t>
            </a:r>
          </a:p>
        </p:txBody>
      </p:sp>
      <p:sp>
        <p:nvSpPr>
          <p:cNvPr id="8" name="Rectangle 7"/>
          <p:cNvSpPr/>
          <p:nvPr/>
        </p:nvSpPr>
        <p:spPr>
          <a:xfrm rot="21099656">
            <a:off x="5450443" y="5634792"/>
            <a:ext cx="20979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sz="4000" dirty="0" smtClean="0">
                <a:latin typeface="+mn-lt"/>
              </a:rPr>
              <a:t>It’s FREE!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5175456" cy="58477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 course management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0" y="2362200"/>
            <a:ext cx="6401945" cy="58477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An online headquarters for your class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535740"/>
            <a:ext cx="7543800" cy="156966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A flexible system which enables you to use a multitude of technological tools to enhance student learning</a:t>
            </a:r>
          </a:p>
        </p:txBody>
      </p:sp>
      <p:sp>
        <p:nvSpPr>
          <p:cNvPr id="8" name="Rectangle 7"/>
          <p:cNvSpPr/>
          <p:nvPr/>
        </p:nvSpPr>
        <p:spPr>
          <a:xfrm rot="21099656">
            <a:off x="5450443" y="5634792"/>
            <a:ext cx="20979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sz="4000" dirty="0" smtClean="0">
                <a:latin typeface="+mn-lt"/>
              </a:rPr>
              <a:t>It’s FREE!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5000" y="-533400"/>
            <a:ext cx="13716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0" dirty="0" smtClean="0">
                <a:latin typeface="+mn-lt"/>
              </a:rPr>
              <a:t>?</a:t>
            </a:r>
            <a:endParaRPr lang="en-US" sz="500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 rot="20876782">
            <a:off x="1247782" y="2611251"/>
            <a:ext cx="5450045" cy="1379635"/>
          </a:xfrm>
          <a:noFill/>
          <a:ln w="82550" cmpd="sng">
            <a:noFill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dirty="0" smtClean="0"/>
              <a:t>Why use it?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1295400"/>
            <a:ext cx="7018061" cy="1323439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One-stop shopping </a:t>
            </a:r>
          </a:p>
          <a:p>
            <a:pPr lvl="1" eaLnBrk="1" hangingPunct="1"/>
            <a:r>
              <a:rPr lang="en-US" sz="2400" dirty="0" smtClean="0">
                <a:latin typeface="+mn-lt"/>
              </a:rPr>
              <a:t>All resources and assignments in one place</a:t>
            </a:r>
          </a:p>
          <a:p>
            <a:pPr lvl="1" eaLnBrk="1" hangingPunct="1"/>
            <a:r>
              <a:rPr lang="en-US" sz="2400" dirty="0" smtClean="0">
                <a:latin typeface="+mn-lt"/>
              </a:rPr>
              <a:t>Accessible from anywhere with internet connection</a:t>
            </a:r>
          </a:p>
        </p:txBody>
      </p:sp>
      <p:sp>
        <p:nvSpPr>
          <p:cNvPr id="5" name="Rectangle 4"/>
          <p:cNvSpPr/>
          <p:nvPr/>
        </p:nvSpPr>
        <p:spPr>
          <a:xfrm rot="21059106">
            <a:off x="3180359" y="4009143"/>
            <a:ext cx="4572000" cy="1077218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/>
            <a:r>
              <a:rPr lang="en-US" sz="3200" dirty="0" smtClean="0">
                <a:latin typeface="+mn-lt"/>
              </a:rPr>
              <a:t>Creates an organized and predictable classroom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304800" y="1524000"/>
            <a:ext cx="1371600" cy="914400"/>
          </a:xfrm>
          <a:prstGeom prst="rightArrow">
            <a:avLst/>
          </a:prstGeom>
          <a:solidFill>
            <a:srgbClr val="AD5207"/>
          </a:solidFill>
          <a:ln>
            <a:solidFill>
              <a:srgbClr val="AD52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927482">
            <a:off x="1814521" y="3418883"/>
            <a:ext cx="1371600" cy="914400"/>
          </a:xfrm>
          <a:prstGeom prst="rightArrow">
            <a:avLst/>
          </a:prstGeom>
          <a:solidFill>
            <a:srgbClr val="AD5207"/>
          </a:solidFill>
          <a:ln>
            <a:solidFill>
              <a:srgbClr val="AD52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</TotalTime>
  <Words>206</Words>
  <Application>Microsoft Office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Summer Institute</vt:lpstr>
      <vt:lpstr>odular</vt:lpstr>
      <vt:lpstr>Moodle</vt:lpstr>
      <vt:lpstr>What’s it  all about?</vt:lpstr>
      <vt:lpstr>Slide 6</vt:lpstr>
      <vt:lpstr>Slide 7</vt:lpstr>
      <vt:lpstr>Why use it?</vt:lpstr>
      <vt:lpstr>Slide 9</vt:lpstr>
      <vt:lpstr>Slide 10</vt:lpstr>
      <vt:lpstr>Where is it? (at Lakeview)</vt:lpstr>
      <vt:lpstr>Slide 12</vt:lpstr>
      <vt:lpstr>How do we set up Moodle?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Moodle Training</dc:title>
  <dc:creator>bruce.montgomery</dc:creator>
  <cp:lastModifiedBy>Zottnick</cp:lastModifiedBy>
  <cp:revision>79</cp:revision>
  <dcterms:created xsi:type="dcterms:W3CDTF">2007-07-25T18:54:37Z</dcterms:created>
  <dcterms:modified xsi:type="dcterms:W3CDTF">2011-08-04T10:42:47Z</dcterms:modified>
</cp:coreProperties>
</file>